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7" r:id="rId3"/>
    <p:sldId id="256" r:id="rId4"/>
    <p:sldId id="263" r:id="rId5"/>
    <p:sldId id="264" r:id="rId6"/>
    <p:sldId id="265" r:id="rId7"/>
  </p:sldIdLst>
  <p:sldSz cx="6858000" cy="12192635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384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72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74325" y="1625760"/>
            <a:ext cx="5512050" cy="457005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45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74325" y="6330223"/>
            <a:ext cx="5512050" cy="2617858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spc="200"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342225" y="1376135"/>
            <a:ext cx="6172200" cy="974816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74325" y="4416435"/>
            <a:ext cx="5512050" cy="1811378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45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674325" y="6330223"/>
            <a:ext cx="5512050" cy="838483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18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342225" y="2649861"/>
            <a:ext cx="6170175" cy="8461633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119825" y="6842274"/>
            <a:ext cx="4369950" cy="1363334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33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119825" y="8205608"/>
            <a:ext cx="4369950" cy="1542552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342225" y="2669063"/>
            <a:ext cx="2911950" cy="8442431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606525" y="2669063"/>
            <a:ext cx="2911950" cy="8442431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342225" y="2541050"/>
            <a:ext cx="3005100" cy="678467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342225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3507609" y="2527767"/>
            <a:ext cx="3005100" cy="678467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5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3507609" y="3296325"/>
            <a:ext cx="3005100" cy="7815169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342225" y="1081707"/>
            <a:ext cx="6170175" cy="1254524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342186" y="2764921"/>
            <a:ext cx="2943582" cy="8193153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3572100" y="2765072"/>
            <a:ext cx="2940300" cy="8192807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5757075" y="1625760"/>
            <a:ext cx="587250" cy="894168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1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14350" y="1625760"/>
            <a:ext cx="5157675" cy="8941680"/>
          </a:xfrm>
        </p:spPr>
        <p:txBody>
          <a:bodyPr vert="eaVert" lIns="46800" tIns="46800" rIns="46800" bIns="46800"/>
          <a:lstStyle>
            <a:lvl1pPr marL="171450" indent="-171450">
              <a:spcAft>
                <a:spcPts val="1000"/>
              </a:spcAft>
              <a:defRPr spc="300"/>
            </a:lvl1pPr>
            <a:lvl2pPr marL="514350" indent="-171450">
              <a:defRPr spc="300"/>
            </a:lvl2pPr>
            <a:lvl3pPr marL="857250" indent="-171450">
              <a:defRPr spc="300"/>
            </a:lvl3pPr>
            <a:lvl4pPr marL="1200150" indent="-171450">
              <a:defRPr spc="300"/>
            </a:lvl4pPr>
            <a:lvl5pPr marL="1543050" indent="-17145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342225" y="1081707"/>
            <a:ext cx="6170175" cy="1254524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342225" y="2649861"/>
            <a:ext cx="6170175" cy="8461633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3442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2315250" y="11226705"/>
            <a:ext cx="222750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4993650" y="11226705"/>
            <a:ext cx="1518750" cy="56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75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7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3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207135" algn="l"/>
          <a:tab pos="1207135" algn="l"/>
          <a:tab pos="1207135" algn="l"/>
          <a:tab pos="1207135" algn="l"/>
        </a:tabLst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2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05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5.xml"/><Relationship Id="rId1" Type="http://schemas.openxmlformats.org/officeDocument/2006/relationships/tags" Target="../tags/tag6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9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1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/>
      <p:sp>
        <p:nvSpPr>
          <p:cNvPr id="21" name="圆角矩形 21"/>
          <p:cNvSpPr/>
          <p:nvPr/>
        </p:nvSpPr>
        <p:spPr>
          <a:xfrm>
            <a:off x="2167890" y="5169535"/>
            <a:ext cx="1430020" cy="17297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1435" tIns="25717" rIns="51435" bIns="25717" numCol="1" spcCol="0" rtlCol="0" fromWordArt="0" anchor="ctr" anchorCtr="0" forceAA="0" compatLnSpc="1">
            <a:noAutofit/>
          </a:bodyPr>
          <a:lstStyle/>
          <a:p>
            <a:pPr algn="ctr"/>
            <a:r>
              <a:rPr lang="en-US" altLang="zh-CN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rPr>
              <a:t>申请方组织挂靠单位初审</a:t>
            </a:r>
            <a:r>
              <a:rPr lang="zh-CN" altLang="en-US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rPr>
              <a:t>，签字并盖章</a:t>
            </a:r>
            <a:endParaRPr lang="zh-CN" altLang="en-US" sz="1015" kern="10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/>
              <a:sym typeface="Times New Roman" panose="02020603050405020304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180340" y="5169535"/>
            <a:ext cx="6410325" cy="1729740"/>
            <a:chOff x="504" y="3987"/>
            <a:chExt cx="17421" cy="1585"/>
          </a:xfrm>
        </p:grpSpPr>
        <p:sp>
          <p:nvSpPr>
            <p:cNvPr id="19" name="圆角矩形 19"/>
            <p:cNvSpPr/>
            <p:nvPr/>
          </p:nvSpPr>
          <p:spPr>
            <a:xfrm>
              <a:off x="504" y="3987"/>
              <a:ext cx="4473" cy="1585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51435" tIns="25717" rIns="51435" bIns="25717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申请方组织按要求</a:t>
              </a:r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打印</a:t>
              </a:r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填写对应活</a:t>
              </a:r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动</a:t>
              </a:r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场地</a:t>
              </a:r>
              <a:endParaRPr lang="en-US" altLang="zh-CN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endParaRPr>
            </a:p>
            <a:p>
              <a:pPr algn="ctr"/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申请表</a:t>
              </a:r>
              <a:endParaRPr lang="en-US" altLang="zh-CN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20" name="右箭头 20"/>
            <p:cNvSpPr/>
            <p:nvPr/>
          </p:nvSpPr>
          <p:spPr>
            <a:xfrm>
              <a:off x="5085" y="4608"/>
              <a:ext cx="713" cy="20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右箭头 24"/>
            <p:cNvSpPr/>
            <p:nvPr/>
          </p:nvSpPr>
          <p:spPr>
            <a:xfrm>
              <a:off x="9908" y="4609"/>
              <a:ext cx="811" cy="20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圆角矩形 23"/>
            <p:cNvSpPr/>
            <p:nvPr/>
          </p:nvSpPr>
          <p:spPr>
            <a:xfrm>
              <a:off x="11068" y="3987"/>
              <a:ext cx="2755" cy="1574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51435" tIns="25717" rIns="51435" bIns="25717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校团委</a:t>
              </a:r>
              <a:endParaRPr lang="en-US" altLang="zh-CN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endParaRPr>
            </a:p>
            <a:p>
              <a:pPr algn="ctr"/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终审</a:t>
              </a:r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，同意</a:t>
              </a:r>
              <a:endParaRPr lang="zh-CN" altLang="en-US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endParaRPr>
            </a:p>
          </p:txBody>
        </p:sp>
        <p:sp>
          <p:nvSpPr>
            <p:cNvPr id="26" name="右箭头 26"/>
            <p:cNvSpPr/>
            <p:nvPr/>
          </p:nvSpPr>
          <p:spPr>
            <a:xfrm>
              <a:off x="14173" y="4609"/>
              <a:ext cx="713" cy="205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圆角矩形 27"/>
            <p:cNvSpPr/>
            <p:nvPr/>
          </p:nvSpPr>
          <p:spPr>
            <a:xfrm>
              <a:off x="15236" y="4009"/>
              <a:ext cx="2689" cy="1563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51435" tIns="25717" rIns="51435" bIns="25717" numCol="1" spcCol="0" rtlCol="0" fromWordArt="0" anchor="ctr" anchorCtr="0" forceAA="0" compatLnSpc="1">
              <a:noAutofit/>
            </a:bodyPr>
            <a:lstStyle/>
            <a:p>
              <a:pPr algn="ctr"/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纸质</a:t>
              </a:r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申请表</a:t>
              </a:r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交由</a:t>
              </a:r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校学生会</a:t>
              </a:r>
              <a:r>
                <a:rPr lang="zh-CN" altLang="en-US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办公室</a:t>
              </a:r>
              <a:r>
                <a:rPr lang="en-US" altLang="zh-CN" sz="1015" kern="100">
                  <a:latin typeface="宋体" panose="02010600030101010101" pitchFamily="2" charset="-122"/>
                  <a:ea typeface="宋体" panose="02010600030101010101" pitchFamily="2" charset="-122"/>
                  <a:cs typeface="Times New Roman" panose="02020603050405020304"/>
                  <a:sym typeface="Times New Roman" panose="02020603050405020304"/>
                </a:rPr>
                <a:t>留档</a:t>
              </a:r>
              <a:endParaRPr lang="en-US" altLang="zh-CN" sz="1015" kern="10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/>
                <a:sym typeface="Times New Roman" panose="02020603050405020304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017752" y="4056896"/>
            <a:ext cx="2822496" cy="3340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1575">
                <a:latin typeface="黑体" panose="02010609060101010101" charset="-122"/>
                <a:ea typeface="黑体" panose="02010609060101010101" charset="-122"/>
              </a:rPr>
              <a:t>校园文化活动场地申请流程图</a:t>
            </a:r>
            <a:endParaRPr lang="zh-CN" altLang="en-US" sz="1575">
              <a:latin typeface="黑体" panose="02010609060101010101" charset="-122"/>
              <a:ea typeface="黑体" panose="02010609060101010101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456763" y="7531537"/>
            <a:ext cx="5945386" cy="170688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fontAlgn="auto">
              <a:lnSpc>
                <a:spcPct val="150000"/>
              </a:lnSpc>
            </a:pPr>
            <a:r>
              <a:rPr lang="en-US" altLang="zh-CN" sz="1400" b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·</a:t>
            </a:r>
            <a:r>
              <a:rPr lang="zh-CN" sz="1400" b="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校园文化活动场地范围：大学生活动中心、音乐厅、团学报告厅、创业路演厅</a:t>
            </a:r>
            <a:endParaRPr lang="zh-CN" sz="1400" b="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·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校团委办公室位置：大学生活动中心三楼；校学生会办公室位置：大学生活动中心三楼</a:t>
            </a: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319</a:t>
            </a:r>
            <a:endParaRPr lang="en-US" altLang="zh-CN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  <a:p>
            <a:pPr indent="0" fontAlgn="auto">
              <a:lnSpc>
                <a:spcPct val="150000"/>
              </a:lnSpc>
            </a:pPr>
            <a:r>
              <a:rPr lang="en-US" altLang="zh-CN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·</a:t>
            </a:r>
            <a:r>
              <a:rPr lang="zh-CN" altLang="en-US" sz="1400"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</a:rPr>
              <a:t>活动场地申请表见附件</a:t>
            </a:r>
            <a:endParaRPr lang="zh-CN" altLang="en-US" sz="1400">
              <a:latin typeface="黑体" panose="02010609060101010101" charset="-122"/>
              <a:ea typeface="黑体" panose="02010609060101010101" charset="-122"/>
              <a:cs typeface="黑体" panose="02010609060101010101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18515" y="986790"/>
            <a:ext cx="531939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2200" b="0">
                <a:latin typeface="Calibri" panose="020F0502020204030204" charset="0"/>
                <a:ea typeface="宋体" panose="02010600030101010101" pitchFamily="2" charset="-122"/>
              </a:rPr>
              <a:t>大学生活动中心使用申请表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817880" y="1564958"/>
          <a:ext cx="5319713" cy="680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563"/>
                <a:gridCol w="1279525"/>
                <a:gridCol w="1179512"/>
                <a:gridCol w="1535113"/>
              </a:tblGrid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申请组织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申请日期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活动内容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参加人数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使用时间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年 月 日 时 分起至 月 日 时 分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申请方组织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联系人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联系电话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组织负责老师审核签字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申请单位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盖章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校团委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意见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场地使用记录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使用前设施是否完好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使用后设施检查情况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使用后场地清洁记录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申请方负责人签字确认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889000" y="8521382"/>
            <a:ext cx="5080000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说明：</a:t>
            </a:r>
            <a:r>
              <a:rPr lang="en-US" sz="1200" b="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、申请组织须至少提前一个工作日联系管理方负责人确认申请情况，并自行打印填写好纸质申请表，活动结束后交由管理方保存；2、各组织自觉爱护公共设施和仪器设备，如发生损坏将如实追责；3、场地内严禁吸烟，动用明火，将液体放置设备周围，在设备附近推搡打闹，使用者应注意节约用电，及时关闭电闸；4、各组织在已借用场地的情况下不得直接转借给其他组织使用，特殊情况请及时联系管理方负责人；5、各组织使用完毕后须保证场地的设备完好情况和卫生情况，并做好记录。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89280" y="521335"/>
            <a:ext cx="5679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附件</a:t>
            </a:r>
            <a:r>
              <a:rPr lang="en-US" altLang="zh-CN"/>
              <a:t>1</a:t>
            </a:r>
            <a:r>
              <a:rPr lang="zh-CN" altLang="en-US"/>
              <a:t>：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18515" y="986790"/>
            <a:ext cx="531939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2200" b="0">
                <a:latin typeface="Calibri" panose="020F0502020204030204" charset="0"/>
                <a:ea typeface="宋体" panose="02010600030101010101" pitchFamily="2" charset="-122"/>
              </a:rPr>
              <a:t>音乐厅使用申请表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817880" y="1564958"/>
          <a:ext cx="5319713" cy="680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563"/>
                <a:gridCol w="1279525"/>
                <a:gridCol w="1179512"/>
                <a:gridCol w="1535113"/>
              </a:tblGrid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申请组织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申请日期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活动内容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参加人数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使用时间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年 月 日 时 分起至 月 日 时 分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申请方组织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联系人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联系电话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组织负责老师审核签字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申请单位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盖章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校团委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意见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场地使用记录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使用前设施是否完好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使用后设施检查情况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使用后场地清洁记录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申请方负责人签字确认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889000" y="8521382"/>
            <a:ext cx="5080000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说明：</a:t>
            </a:r>
            <a:r>
              <a:rPr lang="en-US" sz="1200" b="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、申请组织须至少提前一个工作日联系管理方负责人确认申请情况，并自行打印填写好纸质申请表，活动结束后交由管理方保存；2、各组织自觉爱护公共设施和仪器设备，如发生损坏将如实追责；3、场地内严禁吸烟，动用明火，将液体放置设备周围，在设备附近推搡打闹，使用者应注意节约用电，及时关闭电闸；4、各组织在已借用场地的情况下不得直接转借给其他组织使用，特殊情况请及时联系管理方负责人；5、各组织使用完毕后须保证场地的设备完好情况和卫生情况，并做好记录。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89280" y="521335"/>
            <a:ext cx="5679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附件</a:t>
            </a:r>
            <a:r>
              <a:rPr lang="en-US" altLang="zh-CN"/>
              <a:t>2</a:t>
            </a:r>
            <a:r>
              <a:rPr lang="zh-CN" altLang="en-US"/>
              <a:t>：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18515" y="986790"/>
            <a:ext cx="531939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2200" b="0">
                <a:latin typeface="Calibri" panose="020F0502020204030204" charset="0"/>
                <a:ea typeface="宋体" panose="02010600030101010101" pitchFamily="2" charset="-122"/>
              </a:rPr>
              <a:t>团学报告厅使用申请表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817880" y="1564958"/>
          <a:ext cx="5319713" cy="680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563"/>
                <a:gridCol w="1279525"/>
                <a:gridCol w="1179512"/>
                <a:gridCol w="1535113"/>
              </a:tblGrid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申请组织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申请日期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活动内容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参加人数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使用时间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年 月 日 时 分起至 月 日 时 分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申请方组织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联系人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联系电话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组织负责老师审核签字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申请单位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盖章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校团委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意见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场地使用记录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使用前设施是否完好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使用后设施检查情况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使用后场地清洁记录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申请方负责人签字确认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889000" y="8521382"/>
            <a:ext cx="5080000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说明：</a:t>
            </a:r>
            <a:r>
              <a:rPr lang="en-US" sz="1200" b="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、申请组织须至少提前一个工作日联系管理方负责人确认申请情况，并自行打印填写好纸质申请表，活动结束后交由管理方保存；2、各组织自觉爱护公共设施和仪器设备，如发生损坏将如实追责；3、场地内严禁吸烟，动用明火，将液体放置设备周围，在设备附近推搡打闹，使用者应注意节约用电，及时关闭电闸；4、各组织在已借用场地的情况下不得直接转借给其他组织使用，特殊情况请及时联系管理方负责人；5、各组织使用完毕后须保证场地的设备完好情况和卫生情况，并做好记录。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89280" y="521335"/>
            <a:ext cx="5679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附件</a:t>
            </a:r>
            <a:r>
              <a:rPr lang="en-US" altLang="zh-CN"/>
              <a:t>3</a:t>
            </a:r>
            <a:r>
              <a:rPr lang="zh-CN" altLang="en-US"/>
              <a:t>：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818515" y="986790"/>
            <a:ext cx="5319395" cy="4298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 algn="ctr"/>
            <a:r>
              <a:rPr lang="zh-CN" sz="2200" b="0">
                <a:latin typeface="Calibri" panose="020F0502020204030204" charset="0"/>
                <a:ea typeface="宋体" panose="02010600030101010101" pitchFamily="2" charset="-122"/>
              </a:rPr>
              <a:t>创业</a:t>
            </a:r>
            <a:r>
              <a:rPr lang="zh-CN" sz="2200" b="0">
                <a:latin typeface="Calibri" panose="020F0502020204030204" charset="0"/>
                <a:ea typeface="宋体" panose="02010600030101010101" pitchFamily="2" charset="-122"/>
              </a:rPr>
              <a:t>路演厅使用申请表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817880" y="1564958"/>
          <a:ext cx="5319713" cy="680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25563"/>
                <a:gridCol w="1279525"/>
                <a:gridCol w="1179512"/>
                <a:gridCol w="1535113"/>
              </a:tblGrid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申请组织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申请日期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活动内容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参加人数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使用时间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    年 月 日 时 分起至 月 日 时 分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申请方组织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联系人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联系电话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组织负责老师审核签字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申请单位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盖章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校团委</a:t>
                      </a:r>
                      <a:endParaRPr 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意见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431800">
                <a:tc gridSpan="4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场地使用记录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使用前设施是否完好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使用后设施检查情况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使用后场地清洁记录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申请方负责人签字确认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备注</a:t>
                      </a:r>
                      <a:endParaRPr lang="en-US" altLang="en-US" sz="1400" b="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400" b="0">
                          <a:latin typeface="Calibri" panose="020F0502020204030204" charset="0"/>
                          <a:cs typeface="Calibri" panose="020F0502020204030204" charset="0"/>
                        </a:rPr>
                        <a:t> </a:t>
                      </a:r>
                      <a:endParaRPr lang="en-US" altLang="en-US" sz="1400" b="0">
                        <a:latin typeface="Calibri" panose="020F0502020204030204" charset="0"/>
                        <a:ea typeface="Calibri" panose="020F0502020204030204" charset="0"/>
                        <a:cs typeface="Calibri" panose="020F0502020204030204" charset="0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 hMerge="1">
                  <a:tcPr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889000" y="8521382"/>
            <a:ext cx="5080000" cy="1938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indent="0"/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说明：</a:t>
            </a:r>
            <a:r>
              <a:rPr lang="en-US" sz="1200" b="0">
                <a:latin typeface="Calibri" panose="020F0502020204030204" charset="0"/>
                <a:ea typeface="宋体" panose="02010600030101010101" pitchFamily="2" charset="-122"/>
              </a:rPr>
              <a:t>1</a:t>
            </a:r>
            <a:r>
              <a:rPr lang="zh-CN" sz="1200" b="0">
                <a:latin typeface="Calibri" panose="020F0502020204030204" charset="0"/>
                <a:ea typeface="宋体" panose="02010600030101010101" pitchFamily="2" charset="-122"/>
              </a:rPr>
              <a:t>、申请组织须至少提前一个工作日联系管理方负责人确认申请情况，并自行打印填写好纸质申请表，活动结束后交由管理方保存；2、各组织自觉爱护公共设施和仪器设备，如发生损坏将如实追责；3、场地内严禁吸烟，动用明火，将液体放置设备周围，在设备附近推搡打闹，使用者应注意节约用电，及时关闭电闸；4、各组织在已借用场地的情况下不得直接转借给其他组织使用，特殊情况请及时联系管理方负责人；5、各组织使用完毕后须保证场地的设备完好情况和卫生情况，并做好记录。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589280" y="521335"/>
            <a:ext cx="56794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附件</a:t>
            </a:r>
            <a:r>
              <a:rPr lang="en-US" altLang="zh-CN"/>
              <a:t>4</a:t>
            </a:r>
            <a:r>
              <a:rPr lang="zh-CN" altLang="en-US"/>
              <a:t>：</a:t>
            </a:r>
            <a:endParaRPr lang="zh-CN" altLang="en-US"/>
          </a:p>
        </p:txBody>
      </p:sp>
    </p:spTree>
    <p:custDataLst>
      <p:tags r:id="rId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  <p:tag name="KSO_WM_SPECIAL_SOURCE" val="bdnull"/>
</p:tagLst>
</file>

<file path=ppt/tags/tag64.xml><?xml version="1.0" encoding="utf-8"?>
<p:tagLst xmlns:p="http://schemas.openxmlformats.org/presentationml/2006/main">
  <p:tag name="KSO_WM_UNIT_TABLE_BEAUTIFY" val="smartTable{7f9881d3-9579-493f-811b-cf876a03c65a}"/>
</p:tagLst>
</file>

<file path=ppt/tags/tag65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PECIAL_SOURCE" val="bdnull"/>
</p:tagLst>
</file>

<file path=ppt/tags/tag66.xml><?xml version="1.0" encoding="utf-8"?>
<p:tagLst xmlns:p="http://schemas.openxmlformats.org/presentationml/2006/main">
  <p:tag name="KSO_WM_UNIT_TABLE_BEAUTIFY" val="smartTable{7f9881d3-9579-493f-811b-cf876a03c65a}"/>
</p:tagLst>
</file>

<file path=ppt/tags/tag67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PECIAL_SOURCE" val="bdnull"/>
</p:tagLst>
</file>

<file path=ppt/tags/tag68.xml><?xml version="1.0" encoding="utf-8"?>
<p:tagLst xmlns:p="http://schemas.openxmlformats.org/presentationml/2006/main">
  <p:tag name="KSO_WM_UNIT_TABLE_BEAUTIFY" val="smartTable{7f9881d3-9579-493f-811b-cf876a03c65a}"/>
</p:tagLst>
</file>

<file path=ppt/tags/tag69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PECIAL_SOURCE" val="bdnull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TABLE_BEAUTIFY" val="smartTable{7f9881d3-9579-493f-811b-cf876a03c65a}"/>
</p:tagLst>
</file>

<file path=ppt/tags/tag71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  <p:tag name="KSO_WM_SPECIAL_SOURCE" val="bdnull"/>
</p:tagLst>
</file>

<file path=ppt/tags/tag72.xml><?xml version="1.0" encoding="utf-8"?>
<p:tagLst xmlns:p="http://schemas.openxmlformats.org/presentationml/2006/main">
  <p:tag name="KSO_DOCER_TEMPLATE_OPEN_ONCE_MARK" val="1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/>
            </a:gs>
            <a:gs pos="100000">
              <a:schemeClr val="phClr">
                <a:lumMod val="85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1967</Words>
  <Application>WPS 演示</Application>
  <PresentationFormat>宽屏</PresentationFormat>
  <Paragraphs>420</Paragraphs>
  <Slides>5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宋体</vt:lpstr>
      <vt:lpstr>Wingdings</vt:lpstr>
      <vt:lpstr>Wingdings</vt:lpstr>
      <vt:lpstr>Times New Roman</vt:lpstr>
      <vt:lpstr>黑体</vt:lpstr>
      <vt:lpstr>Calibri</vt:lpstr>
      <vt:lpstr>微软雅黑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夏子怡</cp:lastModifiedBy>
  <cp:revision>176</cp:revision>
  <dcterms:created xsi:type="dcterms:W3CDTF">2019-06-19T02:08:00Z</dcterms:created>
  <dcterms:modified xsi:type="dcterms:W3CDTF">2022-04-12T15:08:09Z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2052-11.1.0.11339</vt:lpwstr>
  </property>
  <property fmtid="{D5CDD505-2E9C-101B-9397-08002B2CF9AE}" pid="3" name="ICV">
    <vt:lpwstr>DC68FD31643E443794D219860E87246F</vt:lpwstr>
  </property>
</Properties>
</file>